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 Extra Bold" panose="020B0604020202020204" charset="0"/>
      <p:regular r:id="rId24"/>
    </p:embeddedFont>
    <p:embeddedFont>
      <p:font typeface="Arimo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4" d="100"/>
          <a:sy n="54" d="100"/>
        </p:scale>
        <p:origin x="-56" y="-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745374" cy="3038863"/>
              </a:xfrm>
              <a:custGeom>
                <a:avLst/>
                <a:gdLst/>
                <a:ahLst/>
                <a:cxnLst/>
                <a:rect l="l" t="t" r="r" b="b"/>
                <a:pathLst>
                  <a:path w="5745374" h="3038863">
                    <a:moveTo>
                      <a:pt x="5620914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20914" y="0"/>
                    </a:lnTo>
                    <a:cubicBezTo>
                      <a:pt x="5689494" y="0"/>
                      <a:pt x="5745374" y="55880"/>
                      <a:pt x="5745374" y="124460"/>
                    </a:cubicBezTo>
                    <a:lnTo>
                      <a:pt x="5745374" y="2914403"/>
                    </a:lnTo>
                    <a:cubicBezTo>
                      <a:pt x="5745374" y="2982983"/>
                      <a:pt x="5689494" y="3038863"/>
                      <a:pt x="5620914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0" y="1266422"/>
              <a:ext cx="22645999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852932" y="6921542"/>
            <a:ext cx="5907816" cy="1062248"/>
            <a:chOff x="0" y="0"/>
            <a:chExt cx="7877089" cy="141633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877089" cy="1416330"/>
              <a:chOff x="0" y="0"/>
              <a:chExt cx="6129814" cy="110216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131084" cy="1102164"/>
              </a:xfrm>
              <a:custGeom>
                <a:avLst/>
                <a:gdLst/>
                <a:ahLst/>
                <a:cxnLst/>
                <a:rect l="l" t="t" r="r" b="b"/>
                <a:pathLst>
                  <a:path w="6131084" h="1102164">
                    <a:moveTo>
                      <a:pt x="5577364" y="1102164"/>
                    </a:moveTo>
                    <a:lnTo>
                      <a:pt x="553720" y="1102164"/>
                    </a:lnTo>
                    <a:cubicBezTo>
                      <a:pt x="247650" y="1102164"/>
                      <a:pt x="0" y="855410"/>
                      <a:pt x="0" y="551714"/>
                    </a:cubicBezTo>
                    <a:cubicBezTo>
                      <a:pt x="0" y="246753"/>
                      <a:pt x="247650" y="0"/>
                      <a:pt x="553720" y="0"/>
                    </a:cubicBezTo>
                    <a:lnTo>
                      <a:pt x="5577364" y="0"/>
                    </a:lnTo>
                    <a:cubicBezTo>
                      <a:pt x="5883434" y="0"/>
                      <a:pt x="6131084" y="246753"/>
                      <a:pt x="6131084" y="551714"/>
                    </a:cubicBezTo>
                    <a:cubicBezTo>
                      <a:pt x="6129814" y="855410"/>
                      <a:pt x="5882164" y="1102164"/>
                      <a:pt x="5577364" y="1102164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595086" y="433231"/>
              <a:ext cx="6686917" cy="511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8"/>
                </a:lnSpc>
              </a:pPr>
              <a:r>
                <a:rPr lang="en-US" sz="2356">
                  <a:solidFill>
                    <a:srgbClr val="FFFFFF"/>
                  </a:solidFill>
                  <a:latin typeface="HK Grotesk Medium"/>
                </a:rPr>
                <a:t>Команда Ярмова Даниила. БВТ2104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892347" y="2285541"/>
            <a:ext cx="2674975" cy="602965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06393" y="2075991"/>
            <a:ext cx="12915811" cy="3843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9"/>
              </a:lnSpc>
            </a:pPr>
            <a:r>
              <a:rPr lang="en-US" sz="11006">
                <a:solidFill>
                  <a:srgbClr val="000000"/>
                </a:solidFill>
                <a:latin typeface="Open Sans Extra Bold"/>
              </a:rPr>
              <a:t>Трекинг СИЗ разного типа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7253" y="796175"/>
            <a:ext cx="9461667" cy="8320686"/>
            <a:chOff x="0" y="0"/>
            <a:chExt cx="12615557" cy="1109424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615557" cy="11094248"/>
              <a:chOff x="0" y="0"/>
              <a:chExt cx="3165576" cy="27838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165577" cy="2783840"/>
              </a:xfrm>
              <a:custGeom>
                <a:avLst/>
                <a:gdLst/>
                <a:ahLst/>
                <a:cxnLst/>
                <a:rect l="l" t="t" r="r" b="b"/>
                <a:pathLst>
                  <a:path w="3165577" h="2783840">
                    <a:moveTo>
                      <a:pt x="3041117" y="2783840"/>
                    </a:moveTo>
                    <a:lnTo>
                      <a:pt x="124460" y="2783840"/>
                    </a:lnTo>
                    <a:cubicBezTo>
                      <a:pt x="55880" y="2783840"/>
                      <a:pt x="0" y="2727960"/>
                      <a:pt x="0" y="26593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41117" y="0"/>
                    </a:lnTo>
                    <a:cubicBezTo>
                      <a:pt x="3109697" y="0"/>
                      <a:pt x="3165577" y="55880"/>
                      <a:pt x="3165577" y="124460"/>
                    </a:cubicBezTo>
                    <a:lnTo>
                      <a:pt x="3165577" y="2659380"/>
                    </a:lnTo>
                    <a:cubicBezTo>
                      <a:pt x="3165577" y="2727960"/>
                      <a:pt x="3109697" y="2783840"/>
                      <a:pt x="3041117" y="27838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10800000">
              <a:off x="1402130" y="562515"/>
              <a:ext cx="292910" cy="292910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051450" y="562515"/>
              <a:ext cx="292910" cy="29291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700771" y="562515"/>
              <a:ext cx="292910" cy="292910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id="11" name="AutoShape 11"/>
            <p:cNvSpPr/>
            <p:nvPr/>
          </p:nvSpPr>
          <p:spPr>
            <a:xfrm>
              <a:off x="0" y="1334792"/>
              <a:ext cx="12615557" cy="0"/>
            </a:xfrm>
            <a:prstGeom prst="line">
              <a:avLst/>
            </a:prstGeom>
            <a:ln w="12841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6514" y="796175"/>
            <a:ext cx="7411561" cy="428449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86514" y="5306270"/>
            <a:ext cx="7361823" cy="381059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66556" y="904875"/>
            <a:ext cx="7674816" cy="1025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4"/>
              </a:lnSpc>
            </a:pPr>
            <a:r>
              <a:rPr lang="en-US" sz="5400" dirty="0" err="1">
                <a:solidFill>
                  <a:srgbClr val="000000"/>
                </a:solidFill>
                <a:latin typeface="HK Grotesk Bold"/>
              </a:rPr>
              <a:t>Найди</a:t>
            </a:r>
            <a:r>
              <a:rPr lang="en-US" sz="5400" dirty="0">
                <a:solidFill>
                  <a:srgbClr val="000000"/>
                </a:solidFill>
                <a:latin typeface="HK Grotesk Bold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HK Grotesk Bold"/>
              </a:rPr>
              <a:t>все</a:t>
            </a:r>
            <a:r>
              <a:rPr lang="en-US" sz="5400" dirty="0">
                <a:solidFill>
                  <a:srgbClr val="000000"/>
                </a:solidFill>
                <a:latin typeface="HK Grotesk Bold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HK Grotesk Bold"/>
              </a:rPr>
              <a:t>элементы</a:t>
            </a:r>
            <a:r>
              <a:rPr lang="en-US" sz="5400" dirty="0">
                <a:solidFill>
                  <a:srgbClr val="000000"/>
                </a:solidFill>
                <a:latin typeface="HK Grotesk 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46285" y="2952294"/>
            <a:ext cx="5961620" cy="50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9"/>
              </a:lnSpc>
            </a:pPr>
            <a:r>
              <a:rPr lang="en-US" sz="3564">
                <a:solidFill>
                  <a:srgbClr val="000000"/>
                </a:solidFill>
                <a:latin typeface="HK Grotesk Medium"/>
              </a:rPr>
              <a:t>Далее файл передаётся в track.py, где он обрабатывается, происходит детектирование всех объектов и вывод видео на сайт. </a:t>
            </a:r>
          </a:p>
          <a:p>
            <a:pPr>
              <a:lnSpc>
                <a:spcPts val="4989"/>
              </a:lnSpc>
            </a:pPr>
            <a:endParaRPr lang="en-US" sz="3564">
              <a:solidFill>
                <a:srgbClr val="000000"/>
              </a:solidFill>
              <a:latin typeface="HK Grotesk Medium"/>
            </a:endParaRPr>
          </a:p>
          <a:p>
            <a:pPr>
              <a:lnSpc>
                <a:spcPts val="4989"/>
              </a:lnSpc>
            </a:pPr>
            <a:endParaRPr lang="en-US" sz="3564">
              <a:solidFill>
                <a:srgbClr val="000000"/>
              </a:solidFill>
              <a:latin typeface="HK Grotesk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1750" y="651750"/>
            <a:ext cx="16984499" cy="8983499"/>
            <a:chOff x="0" y="0"/>
            <a:chExt cx="5745374" cy="3038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45374" cy="3038863"/>
            </a:xfrm>
            <a:custGeom>
              <a:avLst/>
              <a:gdLst/>
              <a:ahLst/>
              <a:cxnLst/>
              <a:rect l="l" t="t" r="r" b="b"/>
              <a:pathLst>
                <a:path w="5745374" h="3038863">
                  <a:moveTo>
                    <a:pt x="5620914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20914" y="0"/>
                  </a:lnTo>
                  <a:cubicBezTo>
                    <a:pt x="5689494" y="0"/>
                    <a:pt x="5745374" y="55880"/>
                    <a:pt x="5745374" y="124460"/>
                  </a:cubicBezTo>
                  <a:lnTo>
                    <a:pt x="5745374" y="2914403"/>
                  </a:lnTo>
                  <a:cubicBezTo>
                    <a:pt x="5745374" y="2982983"/>
                    <a:pt x="5689494" y="3038863"/>
                    <a:pt x="5620914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03736" y="2855334"/>
            <a:ext cx="6155564" cy="634792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788659"/>
            <a:ext cx="8702440" cy="646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8"/>
              </a:lnSpc>
            </a:pPr>
            <a:r>
              <a:rPr lang="en-US" sz="3670">
                <a:solidFill>
                  <a:srgbClr val="000000"/>
                </a:solidFill>
                <a:latin typeface="HK Grotesk Medium"/>
              </a:rPr>
              <a:t>PostgreSQL</a:t>
            </a:r>
            <a:r>
              <a:rPr lang="en-US" sz="3670">
                <a:solidFill>
                  <a:srgbClr val="000000"/>
                </a:solidFill>
                <a:latin typeface="Arimo"/>
              </a:rPr>
              <a:t> — свободная объектно-реляционная система управления базами данных.</a:t>
            </a:r>
          </a:p>
          <a:p>
            <a:pPr>
              <a:lnSpc>
                <a:spcPts val="5138"/>
              </a:lnSpc>
            </a:pPr>
            <a:r>
              <a:rPr lang="en-US" sz="3670">
                <a:solidFill>
                  <a:srgbClr val="000000"/>
                </a:solidFill>
                <a:latin typeface="Arimo"/>
              </a:rPr>
              <a:t>Существует в реализациях для множества UNIX-подобных платформ, включая AIX, различные BSD-системы, HP-UX, IRIX, Linux, macOS, Solaris/OpenSolaris, Tru64, QNX, а также для Microsoft Windows.</a:t>
            </a:r>
          </a:p>
          <a:p>
            <a:pPr>
              <a:lnSpc>
                <a:spcPts val="5138"/>
              </a:lnSpc>
            </a:pPr>
            <a:endParaRPr lang="en-US" sz="3670">
              <a:solidFill>
                <a:srgbClr val="000000"/>
              </a:solidFill>
              <a:latin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57250"/>
            <a:ext cx="16230600" cy="154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42"/>
              </a:lnSpc>
            </a:pPr>
            <a:r>
              <a:rPr lang="en-US" sz="9030">
                <a:solidFill>
                  <a:srgbClr val="171717"/>
                </a:solidFill>
                <a:latin typeface="HK Grotesk Bold"/>
              </a:rPr>
              <a:t>В надёжности и сохранности.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1839" y="1028700"/>
            <a:ext cx="8242163" cy="2609422"/>
            <a:chOff x="0" y="0"/>
            <a:chExt cx="4209038" cy="1332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09038" cy="1332558"/>
            </a:xfrm>
            <a:custGeom>
              <a:avLst/>
              <a:gdLst/>
              <a:ahLst/>
              <a:cxnLst/>
              <a:rect l="l" t="t" r="r" b="b"/>
              <a:pathLst>
                <a:path w="4209038" h="1332558">
                  <a:moveTo>
                    <a:pt x="4084578" y="1332558"/>
                  </a:moveTo>
                  <a:lnTo>
                    <a:pt x="124460" y="1332558"/>
                  </a:lnTo>
                  <a:cubicBezTo>
                    <a:pt x="55880" y="1332558"/>
                    <a:pt x="0" y="1276678"/>
                    <a:pt x="0" y="12080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84578" y="0"/>
                  </a:lnTo>
                  <a:cubicBezTo>
                    <a:pt x="4153158" y="0"/>
                    <a:pt x="4209038" y="55880"/>
                    <a:pt x="4209038" y="124460"/>
                  </a:cubicBezTo>
                  <a:lnTo>
                    <a:pt x="4209038" y="1208098"/>
                  </a:lnTo>
                  <a:cubicBezTo>
                    <a:pt x="4209038" y="1276678"/>
                    <a:pt x="4153158" y="1332558"/>
                    <a:pt x="4084578" y="13325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4732" b="4732"/>
          <a:stretch>
            <a:fillRect/>
          </a:stretch>
        </p:blipFill>
        <p:spPr>
          <a:xfrm>
            <a:off x="10442396" y="1028700"/>
            <a:ext cx="6816904" cy="841756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3444" y="1502463"/>
            <a:ext cx="9098952" cy="1499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8"/>
              </a:lnSpc>
            </a:pPr>
            <a:r>
              <a:rPr lang="en-US" sz="8784">
                <a:solidFill>
                  <a:srgbClr val="171717"/>
                </a:solidFill>
                <a:latin typeface="HK Grotesk Bold"/>
              </a:rPr>
              <a:t>Схема в БД.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1750" y="651750"/>
            <a:ext cx="16984499" cy="8983499"/>
            <a:chOff x="0" y="0"/>
            <a:chExt cx="5745374" cy="3038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45374" cy="3038863"/>
            </a:xfrm>
            <a:custGeom>
              <a:avLst/>
              <a:gdLst/>
              <a:ahLst/>
              <a:cxnLst/>
              <a:rect l="l" t="t" r="r" b="b"/>
              <a:pathLst>
                <a:path w="5745374" h="3038863">
                  <a:moveTo>
                    <a:pt x="5620914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20914" y="0"/>
                  </a:lnTo>
                  <a:cubicBezTo>
                    <a:pt x="5689494" y="0"/>
                    <a:pt x="5745374" y="55880"/>
                    <a:pt x="5745374" y="124460"/>
                  </a:cubicBezTo>
                  <a:lnTo>
                    <a:pt x="5745374" y="2914403"/>
                  </a:lnTo>
                  <a:cubicBezTo>
                    <a:pt x="5745374" y="2982983"/>
                    <a:pt x="5689494" y="3038863"/>
                    <a:pt x="5620914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67583" y="3470065"/>
            <a:ext cx="5791717" cy="49780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57250"/>
            <a:ext cx="12838444" cy="151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41"/>
              </a:lnSpc>
            </a:pPr>
            <a:r>
              <a:rPr lang="en-US" sz="8000" dirty="0" err="1">
                <a:solidFill>
                  <a:srgbClr val="171717"/>
                </a:solidFill>
                <a:latin typeface="HK Grotesk Bold"/>
              </a:rPr>
              <a:t>Упаковать</a:t>
            </a:r>
            <a:r>
              <a:rPr lang="en-US" sz="8000" dirty="0">
                <a:solidFill>
                  <a:srgbClr val="171717"/>
                </a:solidFill>
                <a:latin typeface="HK Grotesk Bold"/>
              </a:rPr>
              <a:t> и </a:t>
            </a:r>
            <a:r>
              <a:rPr lang="en-US" sz="8000" dirty="0" err="1">
                <a:solidFill>
                  <a:srgbClr val="171717"/>
                </a:solidFill>
                <a:latin typeface="HK Grotesk Bold"/>
              </a:rPr>
              <a:t>проверить</a:t>
            </a:r>
            <a:r>
              <a:rPr lang="en-US" sz="8000" dirty="0">
                <a:solidFill>
                  <a:srgbClr val="171717"/>
                </a:solidFill>
                <a:latin typeface="HK Grotesk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74373"/>
            <a:ext cx="9187112" cy="547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25"/>
              </a:lnSpc>
            </a:pPr>
            <a:r>
              <a:rPr lang="en-US" sz="3875">
                <a:solidFill>
                  <a:srgbClr val="000000"/>
                </a:solidFill>
                <a:latin typeface="HK Grotesk Medium"/>
              </a:rPr>
              <a:t>Docker – программа для контейнеризации и беспрерывного запуска проекта. Контейнеры — это способ упаковать приложение и все его зависимости в единый образ. Этот образ запускается в изолированной среде, не влияющей на основную операционную систему.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53570" y="3232829"/>
            <a:ext cx="5805730" cy="62842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0134" y="3358776"/>
            <a:ext cx="10406105" cy="589952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71839" y="1028700"/>
            <a:ext cx="14744323" cy="1833045"/>
            <a:chOff x="0" y="0"/>
            <a:chExt cx="7529506" cy="9360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9506" cy="936084"/>
            </a:xfrm>
            <a:custGeom>
              <a:avLst/>
              <a:gdLst/>
              <a:ahLst/>
              <a:cxnLst/>
              <a:rect l="l" t="t" r="r" b="b"/>
              <a:pathLst>
                <a:path w="7529506" h="936084">
                  <a:moveTo>
                    <a:pt x="7405046" y="936084"/>
                  </a:moveTo>
                  <a:lnTo>
                    <a:pt x="124460" y="936084"/>
                  </a:lnTo>
                  <a:cubicBezTo>
                    <a:pt x="55880" y="936084"/>
                    <a:pt x="0" y="880204"/>
                    <a:pt x="0" y="8116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05046" y="0"/>
                  </a:lnTo>
                  <a:cubicBezTo>
                    <a:pt x="7473626" y="0"/>
                    <a:pt x="7529506" y="55880"/>
                    <a:pt x="7529506" y="124460"/>
                  </a:cubicBezTo>
                  <a:lnTo>
                    <a:pt x="7529506" y="811624"/>
                  </a:lnTo>
                  <a:cubicBezTo>
                    <a:pt x="7529506" y="880204"/>
                    <a:pt x="7473626" y="936084"/>
                    <a:pt x="7405046" y="9360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746778" y="1313933"/>
            <a:ext cx="12794445" cy="113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9"/>
              </a:lnSpc>
            </a:pPr>
            <a:r>
              <a:rPr lang="en-US" sz="6699">
                <a:solidFill>
                  <a:srgbClr val="171717"/>
                </a:solidFill>
                <a:latin typeface="HK Grotesk Bold"/>
              </a:rPr>
              <a:t>Пример запуска нашего докера.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42036" y="2734580"/>
            <a:ext cx="6217264" cy="7979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95479" y="4801098"/>
            <a:ext cx="7163821" cy="445720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509252"/>
            <a:ext cx="8811643" cy="7749048"/>
            <a:chOff x="0" y="0"/>
            <a:chExt cx="11748857" cy="1033206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748857" cy="10332064"/>
              <a:chOff x="0" y="0"/>
              <a:chExt cx="3165576" cy="27838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165577" cy="2783840"/>
              </a:xfrm>
              <a:custGeom>
                <a:avLst/>
                <a:gdLst/>
                <a:ahLst/>
                <a:cxnLst/>
                <a:rect l="l" t="t" r="r" b="b"/>
                <a:pathLst>
                  <a:path w="3165577" h="2783840">
                    <a:moveTo>
                      <a:pt x="3041117" y="2783840"/>
                    </a:moveTo>
                    <a:lnTo>
                      <a:pt x="124460" y="2783840"/>
                    </a:lnTo>
                    <a:cubicBezTo>
                      <a:pt x="55880" y="2783840"/>
                      <a:pt x="0" y="2727960"/>
                      <a:pt x="0" y="26593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41117" y="0"/>
                    </a:lnTo>
                    <a:cubicBezTo>
                      <a:pt x="3109697" y="0"/>
                      <a:pt x="3165577" y="55880"/>
                      <a:pt x="3165577" y="124460"/>
                    </a:cubicBezTo>
                    <a:lnTo>
                      <a:pt x="3165577" y="2659380"/>
                    </a:lnTo>
                    <a:cubicBezTo>
                      <a:pt x="3165577" y="2727960"/>
                      <a:pt x="3109697" y="2783840"/>
                      <a:pt x="3041117" y="27838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305802" y="523870"/>
              <a:ext cx="272787" cy="272787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979215" y="523870"/>
              <a:ext cx="272787" cy="27278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10800000">
              <a:off x="652627" y="523870"/>
              <a:ext cx="272787" cy="272787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id="13" name="AutoShape 13"/>
            <p:cNvSpPr/>
            <p:nvPr/>
          </p:nvSpPr>
          <p:spPr>
            <a:xfrm>
              <a:off x="0" y="1243091"/>
              <a:ext cx="11748857" cy="0"/>
            </a:xfrm>
            <a:prstGeom prst="line">
              <a:avLst/>
            </a:prstGeom>
            <a:ln w="11958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376871" y="3465842"/>
            <a:ext cx="8115300" cy="543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2"/>
              </a:lnSpc>
            </a:pPr>
            <a:r>
              <a:rPr lang="en-US" sz="3423">
                <a:solidFill>
                  <a:srgbClr val="000000"/>
                </a:solidFill>
                <a:latin typeface="HK Grotesk Medium"/>
              </a:rPr>
              <a:t>Помимо проверки запуска программы в разных средах выполнения необходимо сделать проверку выполнения программы при неправильном вводе данных. Одно дело, когда разработчик сам вносит данные в свою программу, другое, когда пользователь может сделать что-то, до чего не догадался разработчик.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6871" y="2639330"/>
            <a:ext cx="8115300" cy="79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9"/>
              </a:lnSpc>
            </a:pPr>
            <a:r>
              <a:rPr lang="en-US" sz="4400" dirty="0" err="1">
                <a:solidFill>
                  <a:srgbClr val="171717"/>
                </a:solidFill>
                <a:latin typeface="HK Grotesk Bold"/>
              </a:rPr>
              <a:t>Защита</a:t>
            </a:r>
            <a:r>
              <a:rPr lang="en-US" sz="4400" dirty="0">
                <a:solidFill>
                  <a:srgbClr val="171717"/>
                </a:solidFill>
                <a:latin typeface="HK Grotesk Bold"/>
              </a:rPr>
              <a:t> </a:t>
            </a:r>
            <a:r>
              <a:rPr lang="en-US" sz="4400" dirty="0" err="1">
                <a:solidFill>
                  <a:srgbClr val="171717"/>
                </a:solidFill>
                <a:latin typeface="HK Grotesk Bold"/>
              </a:rPr>
              <a:t>от</a:t>
            </a:r>
            <a:r>
              <a:rPr lang="en-US" sz="4400" dirty="0">
                <a:solidFill>
                  <a:srgbClr val="171717"/>
                </a:solidFill>
                <a:latin typeface="HK Grotesk Bold"/>
              </a:rPr>
              <a:t> </a:t>
            </a:r>
            <a:r>
              <a:rPr lang="en-US" sz="4400" dirty="0" err="1">
                <a:solidFill>
                  <a:srgbClr val="171717"/>
                </a:solidFill>
                <a:latin typeface="HK Grotesk Bold"/>
              </a:rPr>
              <a:t>неожиданностей</a:t>
            </a:r>
            <a:r>
              <a:rPr lang="en-US" sz="4400" dirty="0">
                <a:solidFill>
                  <a:srgbClr val="171717"/>
                </a:solidFill>
                <a:latin typeface="HK Grotesk Bold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57986" y="1028700"/>
            <a:ext cx="6901314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8239479" cy="8229600"/>
            <a:chOff x="0" y="0"/>
            <a:chExt cx="3042511" cy="3038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2511" cy="3038863"/>
            </a:xfrm>
            <a:custGeom>
              <a:avLst/>
              <a:gdLst/>
              <a:ahLst/>
              <a:cxnLst/>
              <a:rect l="l" t="t" r="r" b="b"/>
              <a:pathLst>
                <a:path w="3042511" h="3038863">
                  <a:moveTo>
                    <a:pt x="2918050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18051" y="0"/>
                  </a:lnTo>
                  <a:cubicBezTo>
                    <a:pt x="2986631" y="0"/>
                    <a:pt x="3042511" y="55880"/>
                    <a:pt x="3042511" y="124460"/>
                  </a:cubicBezTo>
                  <a:lnTo>
                    <a:pt x="3042511" y="2914403"/>
                  </a:lnTo>
                  <a:cubicBezTo>
                    <a:pt x="3042511" y="2982983"/>
                    <a:pt x="2986631" y="3038863"/>
                    <a:pt x="2918051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43034" y="1376812"/>
            <a:ext cx="7410811" cy="89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5212">
                <a:solidFill>
                  <a:srgbClr val="171717"/>
                </a:solidFill>
                <a:latin typeface="HK Grotesk Bold"/>
              </a:rPr>
              <a:t>ГОСТы.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3034" y="2744155"/>
            <a:ext cx="7625752" cy="595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064">
                <a:solidFill>
                  <a:srgbClr val="000000"/>
                </a:solidFill>
                <a:latin typeface="HK Grotesk Medium"/>
              </a:rPr>
              <a:t>ГОСТ - «Государственный Стандарт». Существуют тысячи самых различных ГОСТов: на продукцию производства, на чертежи, на документацию. Последний как раз то, чем мы интересуемся.</a:t>
            </a:r>
          </a:p>
          <a:p>
            <a:pPr>
              <a:lnSpc>
                <a:spcPts val="4290"/>
              </a:lnSpc>
            </a:pPr>
            <a:r>
              <a:rPr lang="en-US" sz="3064">
                <a:solidFill>
                  <a:srgbClr val="000000"/>
                </a:solidFill>
                <a:latin typeface="HK Grotesk Medium"/>
              </a:rPr>
              <a:t>Он включает в себя размер шрифта, его тип, отступы и так далее.</a:t>
            </a:r>
          </a:p>
          <a:p>
            <a:pPr>
              <a:lnSpc>
                <a:spcPts val="4290"/>
              </a:lnSpc>
            </a:pPr>
            <a:r>
              <a:rPr lang="en-US" sz="3064">
                <a:solidFill>
                  <a:srgbClr val="000000"/>
                </a:solidFill>
                <a:latin typeface="HK Grotesk Medium"/>
              </a:rPr>
              <a:t>Однако ГОСТы касаются не только оформления, но и содержания, самой сути документации.</a:t>
            </a:r>
          </a:p>
          <a:p>
            <a:pPr algn="just">
              <a:lnSpc>
                <a:spcPts val="4290"/>
              </a:lnSpc>
            </a:pPr>
            <a:endParaRPr lang="en-US" sz="3064">
              <a:solidFill>
                <a:srgbClr val="000000"/>
              </a:solidFill>
              <a:latin typeface="HK Grotesk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85559" y="1495420"/>
            <a:ext cx="2473741" cy="24737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85559" y="6105228"/>
            <a:ext cx="2473741" cy="24737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91966" y="1495420"/>
            <a:ext cx="2473741" cy="24737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91966" y="6105228"/>
            <a:ext cx="2473741" cy="247374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6348" y="1268976"/>
            <a:ext cx="8811643" cy="7749048"/>
            <a:chOff x="0" y="0"/>
            <a:chExt cx="11748857" cy="1033206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748857" cy="10332064"/>
              <a:chOff x="0" y="0"/>
              <a:chExt cx="3165576" cy="27838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165577" cy="2783840"/>
              </a:xfrm>
              <a:custGeom>
                <a:avLst/>
                <a:gdLst/>
                <a:ahLst/>
                <a:cxnLst/>
                <a:rect l="l" t="t" r="r" b="b"/>
                <a:pathLst>
                  <a:path w="3165577" h="2783840">
                    <a:moveTo>
                      <a:pt x="3041117" y="2783840"/>
                    </a:moveTo>
                    <a:lnTo>
                      <a:pt x="124460" y="2783840"/>
                    </a:lnTo>
                    <a:cubicBezTo>
                      <a:pt x="55880" y="2783840"/>
                      <a:pt x="0" y="2727960"/>
                      <a:pt x="0" y="26593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41117" y="0"/>
                    </a:lnTo>
                    <a:cubicBezTo>
                      <a:pt x="3109697" y="0"/>
                      <a:pt x="3165577" y="55880"/>
                      <a:pt x="3165577" y="124460"/>
                    </a:cubicBezTo>
                    <a:lnTo>
                      <a:pt x="3165577" y="2659380"/>
                    </a:lnTo>
                    <a:cubicBezTo>
                      <a:pt x="3165577" y="2727960"/>
                      <a:pt x="3109697" y="2783840"/>
                      <a:pt x="3041117" y="27838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1305802" y="523870"/>
              <a:ext cx="272787" cy="27278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10800000">
              <a:off x="979215" y="523870"/>
              <a:ext cx="272787" cy="272787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652627" y="523870"/>
              <a:ext cx="272787" cy="27278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id="15" name="AutoShape 15"/>
            <p:cNvSpPr/>
            <p:nvPr/>
          </p:nvSpPr>
          <p:spPr>
            <a:xfrm>
              <a:off x="0" y="1243091"/>
              <a:ext cx="11748857" cy="0"/>
            </a:xfrm>
            <a:prstGeom prst="line">
              <a:avLst/>
            </a:prstGeom>
            <a:ln w="11958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89176" y="2617990"/>
            <a:ext cx="8145987" cy="93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4800" dirty="0" err="1">
                <a:solidFill>
                  <a:srgbClr val="171717"/>
                </a:solidFill>
                <a:latin typeface="HK Grotesk Bold"/>
              </a:rPr>
              <a:t>Дружба</a:t>
            </a:r>
            <a:r>
              <a:rPr lang="en-US" sz="4800" dirty="0">
                <a:solidFill>
                  <a:srgbClr val="171717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171717"/>
                </a:solidFill>
                <a:latin typeface="HK Grotesk Bold"/>
              </a:rPr>
              <a:t>это</a:t>
            </a:r>
            <a:r>
              <a:rPr lang="en-US" sz="4800" dirty="0">
                <a:solidFill>
                  <a:srgbClr val="171717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171717"/>
                </a:solidFill>
                <a:latin typeface="HK Grotesk Bold"/>
              </a:rPr>
              <a:t>фантастика</a:t>
            </a:r>
            <a:r>
              <a:rPr lang="en-US" sz="4800" dirty="0">
                <a:solidFill>
                  <a:srgbClr val="171717"/>
                </a:solidFill>
                <a:latin typeface="HK Grotesk Bold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912011"/>
            <a:ext cx="8306463" cy="294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7"/>
              </a:lnSpc>
            </a:pPr>
            <a:r>
              <a:rPr lang="en-US" sz="3355">
                <a:solidFill>
                  <a:srgbClr val="000000"/>
                </a:solidFill>
                <a:latin typeface="HK Grotesk Medium"/>
              </a:rPr>
              <a:t>Командное взаимодействие:</a:t>
            </a:r>
          </a:p>
          <a:p>
            <a:pPr>
              <a:lnSpc>
                <a:spcPts val="4697"/>
              </a:lnSpc>
            </a:pPr>
            <a:r>
              <a:rPr lang="en-US" sz="3355">
                <a:solidFill>
                  <a:srgbClr val="000000"/>
                </a:solidFill>
                <a:latin typeface="HK Grotesk Medium"/>
              </a:rPr>
              <a:t>-Общее рабочее пространство в roboflow.</a:t>
            </a:r>
          </a:p>
          <a:p>
            <a:pPr>
              <a:lnSpc>
                <a:spcPts val="4697"/>
              </a:lnSpc>
            </a:pPr>
            <a:r>
              <a:rPr lang="en-US" sz="3355">
                <a:solidFill>
                  <a:srgbClr val="000000"/>
                </a:solidFill>
                <a:latin typeface="HK Grotesk Medium"/>
              </a:rPr>
              <a:t>-Общий гит-репозиторий.</a:t>
            </a:r>
          </a:p>
          <a:p>
            <a:pPr>
              <a:lnSpc>
                <a:spcPts val="4697"/>
              </a:lnSpc>
            </a:pPr>
            <a:r>
              <a:rPr lang="en-US" sz="3355">
                <a:solidFill>
                  <a:srgbClr val="000000"/>
                </a:solidFill>
                <a:latin typeface="HK Grotesk Medium"/>
              </a:rPr>
              <a:t>-Беседа в  VK.</a:t>
            </a:r>
          </a:p>
          <a:p>
            <a:pPr>
              <a:lnSpc>
                <a:spcPts val="4697"/>
              </a:lnSpc>
            </a:pPr>
            <a:r>
              <a:rPr lang="en-US" sz="3355">
                <a:solidFill>
                  <a:srgbClr val="000000"/>
                </a:solidFill>
                <a:latin typeface="HK Grotesk Medium"/>
              </a:rPr>
              <a:t>-Созвоны в дискорде.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20913" y="4713018"/>
            <a:ext cx="8238530" cy="4545282"/>
            <a:chOff x="0" y="0"/>
            <a:chExt cx="5508077" cy="3038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077" cy="3038863"/>
            </a:xfrm>
            <a:custGeom>
              <a:avLst/>
              <a:gdLst/>
              <a:ahLst/>
              <a:cxnLst/>
              <a:rect l="l" t="t" r="r" b="b"/>
              <a:pathLst>
                <a:path w="5508077" h="3038863">
                  <a:moveTo>
                    <a:pt x="5383617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83617" y="0"/>
                  </a:lnTo>
                  <a:cubicBezTo>
                    <a:pt x="5452197" y="0"/>
                    <a:pt x="5508077" y="55880"/>
                    <a:pt x="5508077" y="124460"/>
                  </a:cubicBezTo>
                  <a:lnTo>
                    <a:pt x="5508077" y="2914403"/>
                  </a:lnTo>
                  <a:cubicBezTo>
                    <a:pt x="5508077" y="2982983"/>
                    <a:pt x="5452197" y="3038863"/>
                    <a:pt x="5383617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556175" y="5143500"/>
            <a:ext cx="3587825" cy="33232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144000" y="5143500"/>
            <a:ext cx="3858558" cy="332323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922047" y="167737"/>
            <a:ext cx="12379209" cy="3316018"/>
            <a:chOff x="0" y="0"/>
            <a:chExt cx="8276432" cy="22170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76433" cy="2217007"/>
            </a:xfrm>
            <a:custGeom>
              <a:avLst/>
              <a:gdLst/>
              <a:ahLst/>
              <a:cxnLst/>
              <a:rect l="l" t="t" r="r" b="b"/>
              <a:pathLst>
                <a:path w="8276433" h="2217007">
                  <a:moveTo>
                    <a:pt x="8151972" y="2217007"/>
                  </a:moveTo>
                  <a:lnTo>
                    <a:pt x="124460" y="2217007"/>
                  </a:lnTo>
                  <a:cubicBezTo>
                    <a:pt x="55880" y="2217007"/>
                    <a:pt x="0" y="2161127"/>
                    <a:pt x="0" y="20925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151972" y="0"/>
                  </a:lnTo>
                  <a:cubicBezTo>
                    <a:pt x="8220552" y="0"/>
                    <a:pt x="8276433" y="55880"/>
                    <a:pt x="8276433" y="124460"/>
                  </a:cubicBezTo>
                  <a:lnTo>
                    <a:pt x="8276433" y="2092547"/>
                  </a:lnTo>
                  <a:cubicBezTo>
                    <a:pt x="8276433" y="2161127"/>
                    <a:pt x="8220552" y="2217007"/>
                    <a:pt x="8151972" y="22170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724778" y="968876"/>
            <a:ext cx="12838444" cy="154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42"/>
              </a:lnSpc>
            </a:pPr>
            <a:r>
              <a:rPr lang="en-US" sz="9030">
                <a:solidFill>
                  <a:srgbClr val="171717"/>
                </a:solidFill>
                <a:latin typeface="HK Grotesk Bold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23155" y="1028700"/>
            <a:ext cx="8636145" cy="7594713"/>
            <a:chOff x="0" y="0"/>
            <a:chExt cx="11514860" cy="1012628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514860" cy="10126284"/>
              <a:chOff x="0" y="0"/>
              <a:chExt cx="3165576" cy="27838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165577" cy="2783840"/>
              </a:xfrm>
              <a:custGeom>
                <a:avLst/>
                <a:gdLst/>
                <a:ahLst/>
                <a:cxnLst/>
                <a:rect l="l" t="t" r="r" b="b"/>
                <a:pathLst>
                  <a:path w="3165577" h="2783840">
                    <a:moveTo>
                      <a:pt x="3041117" y="2783840"/>
                    </a:moveTo>
                    <a:lnTo>
                      <a:pt x="124460" y="2783840"/>
                    </a:lnTo>
                    <a:cubicBezTo>
                      <a:pt x="55880" y="2783840"/>
                      <a:pt x="0" y="2727960"/>
                      <a:pt x="0" y="26593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41117" y="0"/>
                    </a:lnTo>
                    <a:cubicBezTo>
                      <a:pt x="3109697" y="0"/>
                      <a:pt x="3165577" y="55880"/>
                      <a:pt x="3165577" y="124460"/>
                    </a:cubicBezTo>
                    <a:lnTo>
                      <a:pt x="3165577" y="2659380"/>
                    </a:lnTo>
                    <a:cubicBezTo>
                      <a:pt x="3165577" y="2727960"/>
                      <a:pt x="3109697" y="2783840"/>
                      <a:pt x="3041117" y="27838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10800000">
              <a:off x="1279795" y="513436"/>
              <a:ext cx="267354" cy="26735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959712" y="513436"/>
              <a:ext cx="267354" cy="26735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639629" y="513436"/>
              <a:ext cx="267354" cy="26735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id="11" name="AutoShape 11"/>
            <p:cNvSpPr/>
            <p:nvPr/>
          </p:nvSpPr>
          <p:spPr>
            <a:xfrm>
              <a:off x="0" y="1218333"/>
              <a:ext cx="11514860" cy="0"/>
            </a:xfrm>
            <a:prstGeom prst="line">
              <a:avLst/>
            </a:prstGeom>
            <a:ln w="1172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692465" y="855504"/>
            <a:ext cx="5637997" cy="4838916"/>
            <a:chOff x="0" y="0"/>
            <a:chExt cx="7517329" cy="645188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5106388"/>
              <a:ext cx="4973157" cy="1345499"/>
              <a:chOff x="0" y="0"/>
              <a:chExt cx="4088562" cy="11061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89832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4089832" h="1106170">
                    <a:moveTo>
                      <a:pt x="3536112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3536112" y="0"/>
                    </a:lnTo>
                    <a:cubicBezTo>
                      <a:pt x="3842182" y="0"/>
                      <a:pt x="4089832" y="247650"/>
                      <a:pt x="4089832" y="553720"/>
                    </a:cubicBezTo>
                    <a:cubicBezTo>
                      <a:pt x="4088562" y="858520"/>
                      <a:pt x="3840912" y="1106170"/>
                      <a:pt x="3536112" y="110617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580241" y="5490825"/>
              <a:ext cx="3812675" cy="624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6"/>
                </a:lnSpc>
              </a:pPr>
              <a:r>
                <a:rPr lang="en-US" sz="3306">
                  <a:solidFill>
                    <a:srgbClr val="FFFFFF"/>
                  </a:solidFill>
                  <a:latin typeface="HK Grotesk Medium"/>
                </a:rPr>
                <a:t>О чём это?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52400"/>
              <a:ext cx="7517329" cy="427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34"/>
                </a:lnSpc>
              </a:pPr>
              <a:r>
                <a:rPr lang="en-US" sz="8234">
                  <a:solidFill>
                    <a:srgbClr val="171717"/>
                  </a:solidFill>
                  <a:latin typeface="HK Grotesk Bold"/>
                </a:rPr>
                <a:t>В двух словах про проект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984128" y="3227337"/>
            <a:ext cx="7914198" cy="426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105" lvl="1" indent="-290053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171717"/>
                </a:solidFill>
                <a:latin typeface="HK Grotesk Medium"/>
              </a:rPr>
              <a:t> Как нейронные сети находят на фотографии то, что вам нужно?</a:t>
            </a:r>
          </a:p>
          <a:p>
            <a:pPr marL="580105" lvl="1" indent="-290053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171717"/>
                </a:solidFill>
                <a:latin typeface="HK Grotesk Medium"/>
              </a:rPr>
              <a:t>Откуда брать данные?</a:t>
            </a:r>
          </a:p>
          <a:p>
            <a:pPr marL="580105" lvl="1" indent="-290053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171717"/>
                </a:solidFill>
                <a:latin typeface="HK Grotesk Medium"/>
              </a:rPr>
              <a:t>В чём главная дизайнерская фишка нашего сайта?</a:t>
            </a:r>
          </a:p>
          <a:p>
            <a:pPr marL="580105" lvl="1" indent="-290053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171717"/>
                </a:solidFill>
                <a:latin typeface="HK Grotesk Medium"/>
              </a:rPr>
              <a:t>Как проверить, прежде чем интегрировать?</a:t>
            </a:r>
          </a:p>
          <a:p>
            <a:pPr marL="580105" lvl="1" indent="-290053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171717"/>
                </a:solidFill>
                <a:latin typeface="HK Grotesk Medium"/>
              </a:rPr>
              <a:t>Как соблюсти все ГОСТы и не умереть?</a:t>
            </a:r>
          </a:p>
          <a:p>
            <a:pPr marL="580105" lvl="1" indent="-290053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171717"/>
                </a:solidFill>
                <a:latin typeface="HK Grotesk Medium"/>
              </a:rPr>
              <a:t>На что способна слаженная командная работа?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662265" y="3598714"/>
            <a:ext cx="1336392" cy="50246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1750" y="651750"/>
            <a:ext cx="16984499" cy="8983499"/>
            <a:chOff x="0" y="0"/>
            <a:chExt cx="5745374" cy="3038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45374" cy="3038863"/>
            </a:xfrm>
            <a:custGeom>
              <a:avLst/>
              <a:gdLst/>
              <a:ahLst/>
              <a:cxnLst/>
              <a:rect l="l" t="t" r="r" b="b"/>
              <a:pathLst>
                <a:path w="5745374" h="3038863">
                  <a:moveTo>
                    <a:pt x="5620914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20914" y="0"/>
                  </a:lnTo>
                  <a:cubicBezTo>
                    <a:pt x="5689494" y="0"/>
                    <a:pt x="5745374" y="55880"/>
                    <a:pt x="5745374" y="124460"/>
                  </a:cubicBezTo>
                  <a:lnTo>
                    <a:pt x="5745374" y="2914403"/>
                  </a:lnTo>
                  <a:cubicBezTo>
                    <a:pt x="5745374" y="2982983"/>
                    <a:pt x="5689494" y="3038863"/>
                    <a:pt x="5620914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939599"/>
            <a:ext cx="7877783" cy="52518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33450"/>
            <a:ext cx="11829831" cy="8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48"/>
              </a:lnSpc>
            </a:pPr>
            <a:r>
              <a:rPr lang="en-US" sz="5248">
                <a:solidFill>
                  <a:srgbClr val="171717"/>
                </a:solidFill>
                <a:latin typeface="Open Sans Extra Bold"/>
              </a:rPr>
              <a:t>Где человек покоряет природу.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872924"/>
            <a:ext cx="8492250" cy="186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1"/>
              </a:lnSpc>
            </a:pPr>
            <a:r>
              <a:rPr lang="en-US" sz="3557">
                <a:solidFill>
                  <a:srgbClr val="171717"/>
                </a:solidFill>
                <a:latin typeface="HK Grotesk Medium"/>
              </a:rPr>
              <a:t>Нейронная сеть — это последовательность нейронов, соединенных между собой синапсами.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0" y="5565527"/>
            <a:ext cx="3714531" cy="1044229"/>
            <a:chOff x="0" y="0"/>
            <a:chExt cx="6014838" cy="16908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14838" cy="1690892"/>
            </a:xfrm>
            <a:custGeom>
              <a:avLst/>
              <a:gdLst/>
              <a:ahLst/>
              <a:cxnLst/>
              <a:rect l="l" t="t" r="r" b="b"/>
              <a:pathLst>
                <a:path w="6014838" h="1690892">
                  <a:moveTo>
                    <a:pt x="5890378" y="1690892"/>
                  </a:moveTo>
                  <a:lnTo>
                    <a:pt x="124460" y="1690892"/>
                  </a:lnTo>
                  <a:cubicBezTo>
                    <a:pt x="55880" y="1690892"/>
                    <a:pt x="0" y="1635011"/>
                    <a:pt x="0" y="15664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0378" y="0"/>
                  </a:lnTo>
                  <a:cubicBezTo>
                    <a:pt x="5958958" y="0"/>
                    <a:pt x="6014838" y="55880"/>
                    <a:pt x="6014838" y="124460"/>
                  </a:cubicBezTo>
                  <a:lnTo>
                    <a:pt x="6014838" y="1566432"/>
                  </a:lnTo>
                  <a:cubicBezTo>
                    <a:pt x="6014838" y="1635012"/>
                    <a:pt x="5958958" y="1690892"/>
                    <a:pt x="5890378" y="1690892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906483" y="5764109"/>
            <a:ext cx="41954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71717"/>
                </a:solidFill>
                <a:latin typeface="HK Grotesk Bold"/>
              </a:rPr>
              <a:t>Классификация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390125" y="5565527"/>
            <a:ext cx="3714531" cy="1044229"/>
            <a:chOff x="0" y="0"/>
            <a:chExt cx="6014838" cy="16908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14838" cy="1690892"/>
            </a:xfrm>
            <a:custGeom>
              <a:avLst/>
              <a:gdLst/>
              <a:ahLst/>
              <a:cxnLst/>
              <a:rect l="l" t="t" r="r" b="b"/>
              <a:pathLst>
                <a:path w="6014838" h="1690892">
                  <a:moveTo>
                    <a:pt x="5890378" y="1690892"/>
                  </a:moveTo>
                  <a:lnTo>
                    <a:pt x="124460" y="1690892"/>
                  </a:lnTo>
                  <a:cubicBezTo>
                    <a:pt x="55880" y="1690892"/>
                    <a:pt x="0" y="1635011"/>
                    <a:pt x="0" y="15664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0378" y="0"/>
                  </a:lnTo>
                  <a:cubicBezTo>
                    <a:pt x="5958958" y="0"/>
                    <a:pt x="6014838" y="55880"/>
                    <a:pt x="6014838" y="124460"/>
                  </a:cubicBezTo>
                  <a:lnTo>
                    <a:pt x="6014838" y="1566432"/>
                  </a:lnTo>
                  <a:cubicBezTo>
                    <a:pt x="6014838" y="1635012"/>
                    <a:pt x="5958958" y="1690892"/>
                    <a:pt x="5890378" y="1690892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3337104" y="5764109"/>
            <a:ext cx="37145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71717"/>
                </a:solidFill>
                <a:latin typeface="HK Grotesk Bold"/>
              </a:rPr>
              <a:t>Предсказание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46931" y="7147225"/>
            <a:ext cx="3714531" cy="1044229"/>
            <a:chOff x="0" y="0"/>
            <a:chExt cx="6014838" cy="16908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14838" cy="1690892"/>
            </a:xfrm>
            <a:custGeom>
              <a:avLst/>
              <a:gdLst/>
              <a:ahLst/>
              <a:cxnLst/>
              <a:rect l="l" t="t" r="r" b="b"/>
              <a:pathLst>
                <a:path w="6014838" h="1690892">
                  <a:moveTo>
                    <a:pt x="5890378" y="1690892"/>
                  </a:moveTo>
                  <a:lnTo>
                    <a:pt x="124460" y="1690892"/>
                  </a:lnTo>
                  <a:cubicBezTo>
                    <a:pt x="55880" y="1690892"/>
                    <a:pt x="0" y="1635011"/>
                    <a:pt x="0" y="15664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90378" y="0"/>
                  </a:lnTo>
                  <a:cubicBezTo>
                    <a:pt x="5958958" y="0"/>
                    <a:pt x="6014838" y="55880"/>
                    <a:pt x="6014838" y="124460"/>
                  </a:cubicBezTo>
                  <a:lnTo>
                    <a:pt x="6014838" y="1566432"/>
                  </a:lnTo>
                  <a:cubicBezTo>
                    <a:pt x="6014838" y="1635012"/>
                    <a:pt x="5958958" y="1690892"/>
                    <a:pt x="5890378" y="1690892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144000" y="7345807"/>
            <a:ext cx="37145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71717"/>
                </a:solidFill>
                <a:latin typeface="HK Grotesk Bold"/>
              </a:rPr>
              <a:t>Распознавание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1750" y="651750"/>
            <a:ext cx="16984499" cy="8983499"/>
            <a:chOff x="0" y="0"/>
            <a:chExt cx="5745374" cy="3038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45374" cy="3038863"/>
            </a:xfrm>
            <a:custGeom>
              <a:avLst/>
              <a:gdLst/>
              <a:ahLst/>
              <a:cxnLst/>
              <a:rect l="l" t="t" r="r" b="b"/>
              <a:pathLst>
                <a:path w="5745374" h="3038863">
                  <a:moveTo>
                    <a:pt x="5620914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20914" y="0"/>
                  </a:lnTo>
                  <a:cubicBezTo>
                    <a:pt x="5689494" y="0"/>
                    <a:pt x="5745374" y="55880"/>
                    <a:pt x="5745374" y="124460"/>
                  </a:cubicBezTo>
                  <a:lnTo>
                    <a:pt x="5745374" y="2914403"/>
                  </a:lnTo>
                  <a:cubicBezTo>
                    <a:pt x="5745374" y="2982983"/>
                    <a:pt x="5689494" y="3038863"/>
                    <a:pt x="5620914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795474"/>
            <a:ext cx="10244289" cy="52770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23925"/>
            <a:ext cx="16607550" cy="92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1"/>
              </a:lnSpc>
            </a:pPr>
            <a:r>
              <a:rPr lang="en-US" sz="5408">
                <a:solidFill>
                  <a:srgbClr val="000000"/>
                </a:solidFill>
                <a:latin typeface="HK Grotesk Bold"/>
              </a:rPr>
              <a:t>Увидеть и понять то, о чём представления не имел.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99922" y="2728799"/>
            <a:ext cx="5759378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HK Grotesk Medium"/>
              </a:rPr>
              <a:t>Распознание визуальных образов - одно из основных применений нейронных сетей. Мы использовали нейронные сети для распознания Средств Индивидуальной Защиты с помощью датасета с более чем 3000 изображениями.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5813" y="6107029"/>
            <a:ext cx="6166476" cy="35718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25305" y="6107029"/>
            <a:ext cx="8889835" cy="357180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75813" y="651097"/>
            <a:ext cx="17039326" cy="5242073"/>
            <a:chOff x="0" y="0"/>
            <a:chExt cx="12012688" cy="3695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12688" cy="3695650"/>
            </a:xfrm>
            <a:custGeom>
              <a:avLst/>
              <a:gdLst/>
              <a:ahLst/>
              <a:cxnLst/>
              <a:rect l="l" t="t" r="r" b="b"/>
              <a:pathLst>
                <a:path w="12012688" h="3695650">
                  <a:moveTo>
                    <a:pt x="11888228" y="3695650"/>
                  </a:moveTo>
                  <a:lnTo>
                    <a:pt x="124460" y="3695650"/>
                  </a:lnTo>
                  <a:cubicBezTo>
                    <a:pt x="55880" y="3695650"/>
                    <a:pt x="0" y="3639770"/>
                    <a:pt x="0" y="35711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88228" y="0"/>
                  </a:lnTo>
                  <a:cubicBezTo>
                    <a:pt x="11956808" y="0"/>
                    <a:pt x="12012688" y="55880"/>
                    <a:pt x="12012688" y="124460"/>
                  </a:cubicBezTo>
                  <a:lnTo>
                    <a:pt x="12012688" y="3571190"/>
                  </a:lnTo>
                  <a:cubicBezTo>
                    <a:pt x="12012688" y="3639770"/>
                    <a:pt x="11956808" y="3695650"/>
                    <a:pt x="11888228" y="36956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6377" y="498697"/>
            <a:ext cx="17039326" cy="263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41"/>
              </a:lnSpc>
            </a:pPr>
            <a:r>
              <a:rPr lang="en-US" sz="7529">
                <a:solidFill>
                  <a:srgbClr val="000000"/>
                </a:solidFill>
                <a:latin typeface="HK Grotesk Bold"/>
              </a:rPr>
              <a:t>Нет предела совершенству, но есть преграды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6377" y="3423486"/>
            <a:ext cx="16482923" cy="2683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0"/>
              </a:lnSpc>
            </a:pPr>
            <a:r>
              <a:rPr lang="en-US" sz="3064">
                <a:solidFill>
                  <a:srgbClr val="000000"/>
                </a:solidFill>
                <a:latin typeface="HK Grotesk Medium"/>
              </a:rPr>
              <a:t>Обучение происходило на базе Google Colab. Суммарно было проведено свыше 2000 эпох обучения, чтобы попытаться приблизиться к идеалу.</a:t>
            </a:r>
          </a:p>
          <a:p>
            <a:pPr algn="just">
              <a:lnSpc>
                <a:spcPts val="4290"/>
              </a:lnSpc>
            </a:pPr>
            <a:r>
              <a:rPr lang="en-US" sz="3064">
                <a:solidFill>
                  <a:srgbClr val="000000"/>
                </a:solidFill>
                <a:latin typeface="HK Grotesk Medium"/>
              </a:rPr>
              <a:t>Были и преграды на пути. Рецепт хороших весов - единый стандарт разметки картинок и много аккаунтов Google, так как Colab постепенно ограничивает доступные мощности.</a:t>
            </a:r>
          </a:p>
          <a:p>
            <a:pPr algn="just">
              <a:lnSpc>
                <a:spcPts val="4290"/>
              </a:lnSpc>
            </a:pPr>
            <a:endParaRPr lang="en-US" sz="3064">
              <a:solidFill>
                <a:srgbClr val="000000"/>
              </a:solidFill>
              <a:latin typeface="HK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84933" y="352008"/>
            <a:ext cx="10988937" cy="9663782"/>
            <a:chOff x="0" y="0"/>
            <a:chExt cx="14651916" cy="1288504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651916" cy="12885043"/>
              <a:chOff x="0" y="0"/>
              <a:chExt cx="3165576" cy="27838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165577" cy="2783840"/>
              </a:xfrm>
              <a:custGeom>
                <a:avLst/>
                <a:gdLst/>
                <a:ahLst/>
                <a:cxnLst/>
                <a:rect l="l" t="t" r="r" b="b"/>
                <a:pathLst>
                  <a:path w="3165577" h="2783840">
                    <a:moveTo>
                      <a:pt x="3041117" y="2783840"/>
                    </a:moveTo>
                    <a:lnTo>
                      <a:pt x="124460" y="2783840"/>
                    </a:lnTo>
                    <a:cubicBezTo>
                      <a:pt x="55880" y="2783840"/>
                      <a:pt x="0" y="2727960"/>
                      <a:pt x="0" y="26593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41117" y="0"/>
                    </a:lnTo>
                    <a:cubicBezTo>
                      <a:pt x="3109697" y="0"/>
                      <a:pt x="3165577" y="55880"/>
                      <a:pt x="3165577" y="124460"/>
                    </a:cubicBezTo>
                    <a:lnTo>
                      <a:pt x="3165577" y="2659380"/>
                    </a:lnTo>
                    <a:cubicBezTo>
                      <a:pt x="3165577" y="2727960"/>
                      <a:pt x="3109697" y="2783840"/>
                      <a:pt x="3041117" y="27838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10800000">
              <a:off x="1628457" y="653314"/>
              <a:ext cx="340191" cy="340191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221172" y="653314"/>
              <a:ext cx="340191" cy="340191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813887" y="653314"/>
              <a:ext cx="340191" cy="340191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id="11" name="AutoShape 11"/>
            <p:cNvSpPr/>
            <p:nvPr/>
          </p:nvSpPr>
          <p:spPr>
            <a:xfrm>
              <a:off x="0" y="1550250"/>
              <a:ext cx="14651916" cy="0"/>
            </a:xfrm>
            <a:prstGeom prst="line">
              <a:avLst/>
            </a:prstGeom>
            <a:ln w="14913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19233" y="2547537"/>
            <a:ext cx="3037217" cy="550937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327882" y="1436095"/>
            <a:ext cx="4838290" cy="1359654"/>
            <a:chOff x="0" y="0"/>
            <a:chExt cx="5745374" cy="16145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45374" cy="1614563"/>
            </a:xfrm>
            <a:custGeom>
              <a:avLst/>
              <a:gdLst/>
              <a:ahLst/>
              <a:cxnLst/>
              <a:rect l="l" t="t" r="r" b="b"/>
              <a:pathLst>
                <a:path w="5745374" h="1614563">
                  <a:moveTo>
                    <a:pt x="5620914" y="1614563"/>
                  </a:moveTo>
                  <a:lnTo>
                    <a:pt x="124460" y="1614563"/>
                  </a:lnTo>
                  <a:cubicBezTo>
                    <a:pt x="55880" y="1614563"/>
                    <a:pt x="0" y="1558683"/>
                    <a:pt x="0" y="14901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20914" y="0"/>
                  </a:lnTo>
                  <a:cubicBezTo>
                    <a:pt x="5689494" y="0"/>
                    <a:pt x="5745374" y="55880"/>
                    <a:pt x="5745374" y="124460"/>
                  </a:cubicBezTo>
                  <a:lnTo>
                    <a:pt x="5745374" y="1490103"/>
                  </a:lnTo>
                  <a:cubicBezTo>
                    <a:pt x="5745374" y="1558683"/>
                    <a:pt x="5689494" y="1614563"/>
                    <a:pt x="5620914" y="16145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6748" y="1493751"/>
            <a:ext cx="4365685" cy="105378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47559" y="3904680"/>
            <a:ext cx="3404062" cy="4114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437462" y="2480862"/>
            <a:ext cx="5961620" cy="689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9"/>
              </a:lnSpc>
            </a:pPr>
            <a:r>
              <a:rPr lang="en-US" sz="3564">
                <a:solidFill>
                  <a:srgbClr val="000000"/>
                </a:solidFill>
                <a:latin typeface="HK Grotesk Medium"/>
              </a:rPr>
              <a:t>YOLOv5  - это семья архитектур распознания объектов с открытым исходным кодом, написанная на PyTorch.</a:t>
            </a:r>
          </a:p>
          <a:p>
            <a:pPr>
              <a:lnSpc>
                <a:spcPts val="4989"/>
              </a:lnSpc>
            </a:pPr>
            <a:r>
              <a:rPr lang="en-US" sz="3564">
                <a:solidFill>
                  <a:srgbClr val="000000"/>
                </a:solidFill>
                <a:latin typeface="HK Grotesk Medium"/>
              </a:rPr>
              <a:t>Нами были выбраны yolov5s (small) за счёт скорости обучения. Мы посчитали, что это будет приоритетно. </a:t>
            </a:r>
          </a:p>
          <a:p>
            <a:pPr>
              <a:lnSpc>
                <a:spcPts val="4989"/>
              </a:lnSpc>
            </a:pPr>
            <a:endParaRPr lang="en-US" sz="3564">
              <a:solidFill>
                <a:srgbClr val="000000"/>
              </a:solidFill>
              <a:latin typeface="HK Grotesk Medium"/>
            </a:endParaRPr>
          </a:p>
          <a:p>
            <a:pPr>
              <a:lnSpc>
                <a:spcPts val="4989"/>
              </a:lnSpc>
            </a:pPr>
            <a:endParaRPr lang="en-US" sz="3564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633152" y="439824"/>
            <a:ext cx="8046076" cy="1025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4"/>
              </a:lnSpc>
            </a:pPr>
            <a:r>
              <a:rPr lang="en-US" sz="5400" dirty="0" err="1">
                <a:solidFill>
                  <a:srgbClr val="000000"/>
                </a:solidFill>
                <a:latin typeface="HK Grotesk Bold"/>
              </a:rPr>
              <a:t>Основа</a:t>
            </a:r>
            <a:r>
              <a:rPr lang="en-US" sz="5400" dirty="0">
                <a:solidFill>
                  <a:srgbClr val="000000"/>
                </a:solidFill>
                <a:latin typeface="HK Grotesk Bold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HK Grotesk Bold"/>
              </a:rPr>
              <a:t>всего</a:t>
            </a:r>
            <a:r>
              <a:rPr lang="en-US" sz="5400" dirty="0">
                <a:solidFill>
                  <a:srgbClr val="000000"/>
                </a:solidFill>
                <a:latin typeface="HK Grotesk Bold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HK Grotesk Bold"/>
              </a:rPr>
              <a:t>проекта</a:t>
            </a:r>
            <a:r>
              <a:rPr lang="en-US" sz="5400" dirty="0">
                <a:solidFill>
                  <a:srgbClr val="000000"/>
                </a:solidFill>
                <a:latin typeface="HK Grotesk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745374" cy="3038863"/>
              </a:xfrm>
              <a:custGeom>
                <a:avLst/>
                <a:gdLst/>
                <a:ahLst/>
                <a:cxnLst/>
                <a:rect l="l" t="t" r="r" b="b"/>
                <a:pathLst>
                  <a:path w="5745374" h="3038863">
                    <a:moveTo>
                      <a:pt x="5620914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20914" y="0"/>
                    </a:lnTo>
                    <a:cubicBezTo>
                      <a:pt x="5689494" y="0"/>
                      <a:pt x="5745374" y="55880"/>
                      <a:pt x="5745374" y="124460"/>
                    </a:cubicBezTo>
                    <a:lnTo>
                      <a:pt x="5745374" y="2914403"/>
                    </a:lnTo>
                    <a:cubicBezTo>
                      <a:pt x="5745374" y="2982983"/>
                      <a:pt x="5689494" y="3038863"/>
                      <a:pt x="5620914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0" y="1266422"/>
              <a:ext cx="22645999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00" y="4610100"/>
            <a:ext cx="8724900" cy="429963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1471882"/>
            <a:ext cx="11242477" cy="151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dirty="0" err="1">
                <a:solidFill>
                  <a:srgbClr val="000000"/>
                </a:solidFill>
                <a:latin typeface="HK Grotesk Bold"/>
              </a:rPr>
              <a:t>Обёртка</a:t>
            </a:r>
            <a:r>
              <a:rPr lang="en-US" sz="8000" dirty="0">
                <a:solidFill>
                  <a:srgbClr val="000000"/>
                </a:solidFill>
                <a:latin typeface="HK Grotesk Bold"/>
              </a:rPr>
              <a:t> в </a:t>
            </a:r>
            <a:r>
              <a:rPr lang="en-US" sz="8000" dirty="0" err="1">
                <a:solidFill>
                  <a:srgbClr val="000000"/>
                </a:solidFill>
                <a:latin typeface="HK Grotesk Bold"/>
              </a:rPr>
              <a:t>виде</a:t>
            </a:r>
            <a:r>
              <a:rPr lang="en-US" sz="8000" dirty="0">
                <a:solidFill>
                  <a:srgbClr val="000000"/>
                </a:solidFill>
                <a:latin typeface="HK Grotesk Bold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HK Grotesk Bold"/>
              </a:rPr>
              <a:t>веба</a:t>
            </a:r>
            <a:r>
              <a:rPr lang="en-US" sz="8000" dirty="0">
                <a:solidFill>
                  <a:srgbClr val="000000"/>
                </a:solidFill>
                <a:latin typeface="HK Grotesk 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929207"/>
            <a:ext cx="17001925" cy="533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0"/>
              </a:lnSpc>
            </a:pP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Одним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из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наиболее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простых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для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привлечения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пользователей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вариантов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реализации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приложения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является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веб-приложение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.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Намного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проще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перейти</a:t>
            </a:r>
            <a:endParaRPr lang="en-US" sz="4336" dirty="0">
              <a:solidFill>
                <a:srgbClr val="000000"/>
              </a:solidFill>
              <a:latin typeface="HK Grotesk Medium"/>
            </a:endParaRPr>
          </a:p>
          <a:p>
            <a:pPr>
              <a:lnSpc>
                <a:spcPts val="6070"/>
              </a:lnSpc>
            </a:pP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на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сайт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и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закинуть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файл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</a:p>
          <a:p>
            <a:pPr>
              <a:lnSpc>
                <a:spcPts val="6070"/>
              </a:lnSpc>
            </a:pP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туда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,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чем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что-то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скачи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-</a:t>
            </a:r>
          </a:p>
          <a:p>
            <a:pPr>
              <a:lnSpc>
                <a:spcPts val="6070"/>
              </a:lnSpc>
            </a:pP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вать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и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запускать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самос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-</a:t>
            </a:r>
          </a:p>
          <a:p>
            <a:pPr>
              <a:lnSpc>
                <a:spcPts val="6070"/>
              </a:lnSpc>
            </a:pPr>
            <a:r>
              <a:rPr lang="en-US" sz="4336" dirty="0" err="1">
                <a:solidFill>
                  <a:srgbClr val="000000"/>
                </a:solidFill>
                <a:latin typeface="HK Grotesk Medium"/>
              </a:rPr>
              <a:t>тоятельно</a:t>
            </a:r>
            <a:r>
              <a:rPr lang="en-US" sz="4336" dirty="0">
                <a:solidFill>
                  <a:srgbClr val="000000"/>
                </a:solidFill>
                <a:latin typeface="HK Grotesk Medium"/>
              </a:rPr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1750" y="651750"/>
            <a:ext cx="16984499" cy="8983499"/>
            <a:chOff x="0" y="0"/>
            <a:chExt cx="5745374" cy="3038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45374" cy="3038863"/>
            </a:xfrm>
            <a:custGeom>
              <a:avLst/>
              <a:gdLst/>
              <a:ahLst/>
              <a:cxnLst/>
              <a:rect l="l" t="t" r="r" b="b"/>
              <a:pathLst>
                <a:path w="5745374" h="3038863">
                  <a:moveTo>
                    <a:pt x="5620914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20914" y="0"/>
                  </a:lnTo>
                  <a:cubicBezTo>
                    <a:pt x="5689494" y="0"/>
                    <a:pt x="5745374" y="55880"/>
                    <a:pt x="5745374" y="124460"/>
                  </a:cubicBezTo>
                  <a:lnTo>
                    <a:pt x="5745374" y="2914403"/>
                  </a:lnTo>
                  <a:cubicBezTo>
                    <a:pt x="5745374" y="2982983"/>
                    <a:pt x="5689494" y="3038863"/>
                    <a:pt x="5620914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7737294"/>
            <a:ext cx="4970821" cy="7736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03376" y="7737294"/>
            <a:ext cx="5916419" cy="7473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8231" t="920" b="920"/>
          <a:stretch>
            <a:fillRect/>
          </a:stretch>
        </p:blipFill>
        <p:spPr>
          <a:xfrm>
            <a:off x="13285992" y="7737294"/>
            <a:ext cx="3973308" cy="7473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857250"/>
            <a:ext cx="9765284" cy="153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41"/>
              </a:lnSpc>
            </a:pPr>
            <a:r>
              <a:rPr lang="en-US" sz="9029">
                <a:solidFill>
                  <a:srgbClr val="171717"/>
                </a:solidFill>
                <a:latin typeface="HK Grotesk Bold"/>
              </a:rPr>
              <a:t>И начинка.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002948"/>
            <a:ext cx="16230600" cy="430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0"/>
              </a:lnSpc>
            </a:pPr>
            <a:r>
              <a:rPr lang="en-US" sz="3064">
                <a:solidFill>
                  <a:srgbClr val="000000"/>
                </a:solidFill>
                <a:latin typeface="HK Grotesk Medium"/>
              </a:rPr>
              <a:t>Но ведь сайт должен как-то функционировать. Передавать видео на обработку трекингу. Здесь приходит Backend. Он написан на Flask. Благодаря нему возможны такие приятные мелочи, как изменение адреса в панели-url при переходе между страничками. Также именно благодаря Flask видео, которое вы загружаете на наш сайт. Больше всего вся мощь Бэка видна на Главной странице.</a:t>
            </a:r>
          </a:p>
          <a:p>
            <a:pPr algn="just">
              <a:lnSpc>
                <a:spcPts val="4290"/>
              </a:lnSpc>
            </a:pPr>
            <a:r>
              <a:rPr lang="en-US" sz="3064">
                <a:solidFill>
                  <a:srgbClr val="000000"/>
                </a:solidFill>
                <a:latin typeface="Arimo"/>
              </a:rPr>
              <a:t>Здесь возможность загрузить видео, показать его, скачать обработанное видео, скачать данные, которые заносятся в БД.</a:t>
            </a:r>
          </a:p>
          <a:p>
            <a:pPr algn="just">
              <a:lnSpc>
                <a:spcPts val="4290"/>
              </a:lnSpc>
            </a:pPr>
            <a:endParaRPr lang="en-US" sz="3064">
              <a:solidFill>
                <a:srgbClr val="000000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19530"/>
            <a:ext cx="12717138" cy="7647940"/>
            <a:chOff x="0" y="0"/>
            <a:chExt cx="16956184" cy="1019725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6956184" cy="10197253"/>
              <a:chOff x="0" y="0"/>
              <a:chExt cx="4301847" cy="258708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01847" cy="2587081"/>
              </a:xfrm>
              <a:custGeom>
                <a:avLst/>
                <a:gdLst/>
                <a:ahLst/>
                <a:cxnLst/>
                <a:rect l="l" t="t" r="r" b="b"/>
                <a:pathLst>
                  <a:path w="4301847" h="2587081">
                    <a:moveTo>
                      <a:pt x="4177387" y="2587081"/>
                    </a:moveTo>
                    <a:lnTo>
                      <a:pt x="124460" y="2587081"/>
                    </a:lnTo>
                    <a:cubicBezTo>
                      <a:pt x="55880" y="2587081"/>
                      <a:pt x="0" y="2531201"/>
                      <a:pt x="0" y="24626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177387" y="0"/>
                    </a:lnTo>
                    <a:cubicBezTo>
                      <a:pt x="4245967" y="0"/>
                      <a:pt x="4301847" y="55880"/>
                      <a:pt x="4301847" y="124460"/>
                    </a:cubicBezTo>
                    <a:lnTo>
                      <a:pt x="4301847" y="2462621"/>
                    </a:lnTo>
                    <a:cubicBezTo>
                      <a:pt x="4301847" y="2531201"/>
                      <a:pt x="4245967" y="2587081"/>
                      <a:pt x="4177387" y="258708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0" y="1266422"/>
              <a:ext cx="16736288" cy="0"/>
            </a:xfrm>
            <a:prstGeom prst="line">
              <a:avLst/>
            </a:prstGeom>
            <a:ln w="12700" cap="rnd">
              <a:solidFill>
                <a:srgbClr val="FFD558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B6EE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1917294" y="3461702"/>
            <a:ext cx="11034621" cy="362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25"/>
              </a:lnSpc>
            </a:pPr>
            <a:r>
              <a:rPr lang="en-US" sz="13925">
                <a:solidFill>
                  <a:srgbClr val="000000"/>
                </a:solidFill>
                <a:latin typeface="HK Grotesk Bold"/>
              </a:rPr>
              <a:t>Вы готовы сыграть?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823219" y="737588"/>
            <a:ext cx="8093387" cy="156188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613</Words>
  <Application>Microsoft Office PowerPoint</Application>
  <PresentationFormat>Произвольный</PresentationFormat>
  <Paragraphs>55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Open Sans Extra Bold</vt:lpstr>
      <vt:lpstr>HK Grotesk Medium</vt:lpstr>
      <vt:lpstr>Arimo</vt:lpstr>
      <vt:lpstr>HK Grotesk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</dc:title>
  <cp:lastModifiedBy>Артём</cp:lastModifiedBy>
  <cp:revision>2</cp:revision>
  <dcterms:created xsi:type="dcterms:W3CDTF">2006-08-16T00:00:00Z</dcterms:created>
  <dcterms:modified xsi:type="dcterms:W3CDTF">2022-06-01T18:41:57Z</dcterms:modified>
  <dc:identifier>DAFCV5c4Il4</dc:identifier>
</cp:coreProperties>
</file>